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3" r:id="rId4"/>
    <p:sldId id="257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7830C-DF29-35AE-85F1-B01552B2D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3C049E-1C71-D3C7-93B9-6E8592C82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8A54AE-4E26-FEFF-3440-9D2F7F3BE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AFA-4C07-45D5-A5D1-446B8A65F1A4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DCDF9A-5578-BDDE-E135-80ABFA07B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2B23DB-9044-AC3D-9438-70156E69F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0865-4837-4C72-80DA-D5B70587A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91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9AC3CF-AF5C-B388-55D2-CFC9B25F3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601C5A-21E9-7E31-62F5-4A7C47AA3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A757AE-C3ED-3390-E99B-C5B32ABA7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AFA-4C07-45D5-A5D1-446B8A65F1A4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09F4A1-5056-A860-4100-1F8FE3628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D78D04-2F84-5C54-835F-9E78D8576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0865-4837-4C72-80DA-D5B70587A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91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62B96EA-D2C0-B9B7-5BC9-FA016FE99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EC41BB4-71FA-7330-6F13-040C155FA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3522EA-9C29-51B3-C351-E11E3B8D0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AFA-4C07-45D5-A5D1-446B8A65F1A4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C053D1-26D5-4420-E3C7-870C6BA00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910B64-9862-9D62-E956-F7C8AD27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0865-4837-4C72-80DA-D5B70587A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20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8DE4E6-6479-6944-C6A0-895B9CBB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26A0DA-1C25-94DB-0D6D-815D8B639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11D65D-0B40-6CE3-37C2-772BBEA46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AFA-4C07-45D5-A5D1-446B8A65F1A4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5B6E9F-2FE2-8CAB-47D7-F08D8D38D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79F5F0-6F55-AC3F-2DD9-A8827A75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0865-4837-4C72-80DA-D5B70587A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40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DA3484-0960-2B20-7902-A1A92BE6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6F5663-5D92-F564-8DD9-E59D531CD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2FD714-4075-9038-D274-ECE0DB741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AFA-4C07-45D5-A5D1-446B8A65F1A4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851EE2-9788-49FF-BA7E-8142261AF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CD9B37-414F-7C64-DD42-4D78DF8C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0865-4837-4C72-80DA-D5B70587A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94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051905-308C-7A46-8B24-18033A6F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BCDC61-E19F-84E8-AB5F-FE0A1FECE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72AEC3-127B-9B92-1DE6-03C839962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63E1F7-2D4B-2F82-0112-13D2A2A5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AFA-4C07-45D5-A5D1-446B8A65F1A4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DB9EAE-1BB1-D7C6-BA79-F54968E9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C88A8E-EFCF-EDD0-83AA-FB37C8BF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0865-4837-4C72-80DA-D5B70587A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8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84FDD4-48E3-F489-6607-79AFE03F1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C15DD9-9CE4-6446-81FF-5D0ADFF2C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B454E7-D114-3F2D-9703-9614D080A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DDDC266-C48A-F4CB-1220-9FC8F1F5D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94ACF23-266D-DD30-6B63-4F54B352AE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427ABD4-35E8-6DFD-2AA1-B5CB0576E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AFA-4C07-45D5-A5D1-446B8A65F1A4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2A9C392-6359-E478-682C-1076DA4A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D6FCF0B-DC15-A0BE-1EBD-787A89ADF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0865-4837-4C72-80DA-D5B70587A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56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DD4313-1B7F-FB58-24EA-D233B1A7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72C58CC-D74E-FECE-4B5E-9DAA72545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AFA-4C07-45D5-A5D1-446B8A65F1A4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00293E0-D57A-1CB6-6657-95D367BF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DA6987-F0B3-5F1A-58E3-BAC90D91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0865-4837-4C72-80DA-D5B70587A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62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43AE879-F346-44A6-B88F-C711CBF1D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AFA-4C07-45D5-A5D1-446B8A65F1A4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7C2C40E-9218-9B2C-24B8-A6D1AFF4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C0F427-FA3E-661B-5188-7181E8583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0865-4837-4C72-80DA-D5B70587A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53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890B89-2225-26E2-75BF-6ADBC982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9B024A-EB2F-A1B4-9406-A92D06D22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FD359E-4545-A4BD-05EF-F06D88ECC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F1CA8D-AD40-5CBA-4DD1-7B6273BB4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AFA-4C07-45D5-A5D1-446B8A65F1A4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55C08B-93E3-84B4-1C2C-A44746234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8BFF43-D639-560D-7C12-571B0F582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0865-4837-4C72-80DA-D5B70587A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71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D8F612-C316-8F0F-D284-08D0A21D5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E3B3381-753B-D978-06B0-0D9BAA5F0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222837-5955-0F9B-C036-3B85AC481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461858-B8FC-951C-3EA5-83B6AC0BF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AFA-4C07-45D5-A5D1-446B8A65F1A4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A04AFA-B78C-5793-410B-04C8E466A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5C9D23-D3ED-89E2-E13A-D7F690307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0865-4837-4C72-80DA-D5B70587A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16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B45E791-BD2E-4E7F-7C26-856DB5CF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1A309F-5C31-2293-B812-753ED879C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A44664-1545-EB43-A08A-ECC06CC6F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B7AFA-4C07-45D5-A5D1-446B8A65F1A4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6AF9F6-5820-7E9E-B868-180618280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5E132C-3294-DB34-8088-E3E782535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C0865-4837-4C72-80DA-D5B70587A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53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0E422B-448D-4252-0B24-4CE727C92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000" b="1" u="sng" dirty="0"/>
              <a:t>SELECTION BATEAUX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268B1D-4983-FE32-5B38-DC0D1C76A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Dimension place : 7m x 2,45m</a:t>
            </a:r>
          </a:p>
          <a:p>
            <a:r>
              <a:rPr lang="fr-FR" dirty="0"/>
              <a:t>Dimension remorque max : 2,55m largeur</a:t>
            </a:r>
          </a:p>
          <a:p>
            <a:r>
              <a:rPr lang="fr-FR" dirty="0"/>
              <a:t>Poids remorque max : 750 kg max</a:t>
            </a:r>
            <a:br>
              <a:rPr lang="fr-FR" dirty="0"/>
            </a:br>
            <a:r>
              <a:rPr lang="fr-FR" dirty="0"/>
              <a:t>Remorque + Bateau + voiture &lt; 3500 kg (si + = permis BE)</a:t>
            </a:r>
          </a:p>
          <a:p>
            <a:r>
              <a:rPr lang="fr-FR" dirty="0"/>
              <a:t>Tirant d’eau max : &lt; 50cm pour bassin </a:t>
            </a:r>
            <a:r>
              <a:rPr lang="fr-FR" dirty="0" err="1"/>
              <a:t>arcachon</a:t>
            </a:r>
            <a:endParaRPr lang="fr-FR" dirty="0"/>
          </a:p>
          <a:p>
            <a:r>
              <a:rPr lang="fr-FR" dirty="0"/>
              <a:t>Cabine petite + pont assez plat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871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iel, extérieur, route, tarmac&#10;&#10;Description générée automatiquement">
            <a:extLst>
              <a:ext uri="{FF2B5EF4-FFF2-40B4-BE49-F238E27FC236}">
                <a16:creationId xmlns:a16="http://schemas.microsoft.com/office/drawing/2014/main" id="{01B7F9D4-DB23-7CA3-F1A2-6B193DAD5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95" y="1238002"/>
            <a:ext cx="3105398" cy="232904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EDAD142-6F2E-3121-FFD0-F42A87D78D65}"/>
              </a:ext>
            </a:extLst>
          </p:cNvPr>
          <p:cNvSpPr txBox="1"/>
          <p:nvPr/>
        </p:nvSpPr>
        <p:spPr>
          <a:xfrm>
            <a:off x="7840595" y="1265671"/>
            <a:ext cx="2726075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00" dirty="0"/>
              <a:t>Dimension : 5,95 m x 2,05 m</a:t>
            </a:r>
          </a:p>
          <a:p>
            <a:pPr>
              <a:spcBef>
                <a:spcPts val="600"/>
              </a:spcBef>
            </a:pPr>
            <a:r>
              <a:rPr lang="fr-FR" sz="1000" dirty="0"/>
              <a:t>Tirant d’eau : 0,40 à 1,25 m – dérive pivotante</a:t>
            </a:r>
          </a:p>
          <a:p>
            <a:pPr>
              <a:spcBef>
                <a:spcPts val="600"/>
              </a:spcBef>
            </a:pPr>
            <a:r>
              <a:rPr lang="fr-FR" sz="1000" dirty="0"/>
              <a:t>Hauteur du mat : 8,24m</a:t>
            </a: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Type de gréement : Sloop fractionné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Moteur si volonté : 2 à 5cv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Surface de la Grand-voile : 12 m²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Surface voile d'avant : 6.50 m²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Surface spi symétrique : 18.00 m²</a:t>
            </a:r>
            <a:endParaRPr lang="fr-FR" sz="1000" dirty="0"/>
          </a:p>
          <a:p>
            <a:pPr>
              <a:spcBef>
                <a:spcPts val="600"/>
              </a:spcBef>
            </a:pPr>
            <a:r>
              <a:rPr lang="fr-FR" sz="1000" dirty="0"/>
              <a:t>Poids : 400 kg</a:t>
            </a:r>
          </a:p>
          <a:p>
            <a:pPr>
              <a:spcBef>
                <a:spcPts val="600"/>
              </a:spcBef>
            </a:pPr>
            <a:r>
              <a:rPr lang="fr-FR" sz="1000" dirty="0"/>
              <a:t>Prix : 7000 euros refait à neuf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B52533D-3749-B71F-9FCE-05330D08E470}"/>
              </a:ext>
            </a:extLst>
          </p:cNvPr>
          <p:cNvSpPr txBox="1"/>
          <p:nvPr/>
        </p:nvSpPr>
        <p:spPr>
          <a:xfrm>
            <a:off x="7840595" y="4027216"/>
            <a:ext cx="2520666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00" dirty="0"/>
              <a:t>Dimension : 6,05 m x 2,3 m</a:t>
            </a:r>
          </a:p>
          <a:p>
            <a:pPr>
              <a:spcBef>
                <a:spcPts val="600"/>
              </a:spcBef>
            </a:pPr>
            <a:r>
              <a:rPr lang="fr-FR" sz="1000" dirty="0"/>
              <a:t>Tirant d’eau : 0,48 à 1,14 m – quille relevable</a:t>
            </a:r>
          </a:p>
          <a:p>
            <a:pPr>
              <a:spcBef>
                <a:spcPts val="600"/>
              </a:spcBef>
            </a:pPr>
            <a:r>
              <a:rPr lang="fr-FR" sz="1000" dirty="0"/>
              <a:t>Hauteur du mat : 8,24m</a:t>
            </a: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Type de gréement : Sloop fractionné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Moteur si volonté : 4 à 8cv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Surface de la Grand-voile : 10 m²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Surface voile d'avant : </a:t>
            </a:r>
            <a:r>
              <a:rPr lang="fr-FR" sz="1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m²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Surface spi symétrique : </a:t>
            </a:r>
            <a:r>
              <a:rPr lang="fr-FR" sz="1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.00 m²</a:t>
            </a:r>
            <a:endParaRPr lang="fr-FR" sz="1000" dirty="0"/>
          </a:p>
          <a:p>
            <a:pPr>
              <a:spcBef>
                <a:spcPts val="600"/>
              </a:spcBef>
            </a:pPr>
            <a:r>
              <a:rPr lang="fr-FR" sz="1000" dirty="0"/>
              <a:t>Poids : 680 kg</a:t>
            </a:r>
          </a:p>
          <a:p>
            <a:pPr>
              <a:spcBef>
                <a:spcPts val="600"/>
              </a:spcBef>
            </a:pPr>
            <a:r>
              <a:rPr lang="fr-FR" sz="1000" dirty="0"/>
              <a:t>Prix : ? </a:t>
            </a:r>
          </a:p>
        </p:txBody>
      </p:sp>
      <p:pic>
        <p:nvPicPr>
          <p:cNvPr id="4" name="Image 3" descr="Une image contenant eau, extérieur, bateau, embarcation&#10;&#10;Description générée automatiquement">
            <a:extLst>
              <a:ext uri="{FF2B5EF4-FFF2-40B4-BE49-F238E27FC236}">
                <a16:creationId xmlns:a16="http://schemas.microsoft.com/office/drawing/2014/main" id="{21DB6648-5BAD-32BF-3038-BF171F75DA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" r="14205"/>
          <a:stretch/>
        </p:blipFill>
        <p:spPr>
          <a:xfrm>
            <a:off x="266948" y="4027216"/>
            <a:ext cx="3105645" cy="22028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BF8D312-458A-7519-1E8B-2EB139DDB10A}"/>
              </a:ext>
            </a:extLst>
          </p:cNvPr>
          <p:cNvSpPr txBox="1"/>
          <p:nvPr/>
        </p:nvSpPr>
        <p:spPr>
          <a:xfrm>
            <a:off x="4529853" y="166811"/>
            <a:ext cx="3132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Voilier – Moins de 7m </a:t>
            </a:r>
          </a:p>
        </p:txBody>
      </p:sp>
      <p:pic>
        <p:nvPicPr>
          <p:cNvPr id="9" name="Image 8" descr="Une image contenant extérieur, arbre, plane, route&#10;&#10;Description générée automatiquement">
            <a:extLst>
              <a:ext uri="{FF2B5EF4-FFF2-40B4-BE49-F238E27FC236}">
                <a16:creationId xmlns:a16="http://schemas.microsoft.com/office/drawing/2014/main" id="{63A982EE-107D-ACD7-B9AA-3CE775AD9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432" y="4027216"/>
            <a:ext cx="3480547" cy="220287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FF0CCA5-1220-8864-2C25-93401279AE87}"/>
              </a:ext>
            </a:extLst>
          </p:cNvPr>
          <p:cNvSpPr txBox="1"/>
          <p:nvPr/>
        </p:nvSpPr>
        <p:spPr>
          <a:xfrm>
            <a:off x="267195" y="3643245"/>
            <a:ext cx="2059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Etap</a:t>
            </a:r>
            <a:r>
              <a:rPr lang="fr-FR" sz="1400" dirty="0"/>
              <a:t> 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3B25A58-15E9-F889-5636-4A9D384C381F}"/>
              </a:ext>
            </a:extLst>
          </p:cNvPr>
          <p:cNvSpPr txBox="1"/>
          <p:nvPr/>
        </p:nvSpPr>
        <p:spPr>
          <a:xfrm>
            <a:off x="221215" y="854031"/>
            <a:ext cx="2059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590 </a:t>
            </a:r>
            <a:r>
              <a:rPr lang="fr-FR" sz="1400" dirty="0" err="1"/>
              <a:t>Lanaverre</a:t>
            </a:r>
            <a:endParaRPr lang="fr-FR" sz="14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B8A46D8-445F-15C8-E516-45E5DE876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432" y="1220516"/>
            <a:ext cx="1874043" cy="234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9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1B7F9D4-DB23-7CA3-F1A2-6B193DAD5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195" y="1238002"/>
            <a:ext cx="3105398" cy="232904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EDAD142-6F2E-3121-FFD0-F42A87D78D65}"/>
              </a:ext>
            </a:extLst>
          </p:cNvPr>
          <p:cNvSpPr txBox="1"/>
          <p:nvPr/>
        </p:nvSpPr>
        <p:spPr>
          <a:xfrm>
            <a:off x="7840595" y="1265671"/>
            <a:ext cx="2726075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00" dirty="0"/>
              <a:t>Dimension : 6,15m x 2,40m</a:t>
            </a:r>
          </a:p>
          <a:p>
            <a:pPr>
              <a:spcBef>
                <a:spcPts val="600"/>
              </a:spcBef>
            </a:pPr>
            <a:r>
              <a:rPr lang="fr-FR" sz="1000" dirty="0"/>
              <a:t>Tirant d’eau : 0,30 à 1,30 m – dérive pivotante</a:t>
            </a:r>
          </a:p>
          <a:p>
            <a:pPr>
              <a:spcBef>
                <a:spcPts val="600"/>
              </a:spcBef>
            </a:pPr>
            <a:r>
              <a:rPr lang="fr-FR" sz="1000" dirty="0"/>
              <a:t>Hauteur du mat : ?</a:t>
            </a: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Type de gréement : Sloop fractionné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Moteur si volonté : </a:t>
            </a:r>
            <a:r>
              <a:rPr lang="fr-FR" sz="1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 à 8</a:t>
            </a: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cv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Surface de la Grand-voile : 8m²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Surface voile d'avant : </a:t>
            </a:r>
            <a:r>
              <a:rPr lang="fr-FR" sz="1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10m²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Surface spi symétrique : ?</a:t>
            </a:r>
            <a:endParaRPr lang="fr-FR" sz="1000" dirty="0"/>
          </a:p>
          <a:p>
            <a:pPr>
              <a:spcBef>
                <a:spcPts val="600"/>
              </a:spcBef>
            </a:pPr>
            <a:r>
              <a:rPr lang="fr-FR" sz="1000" dirty="0"/>
              <a:t>Poids : 800 kg</a:t>
            </a:r>
          </a:p>
          <a:p>
            <a:pPr>
              <a:spcBef>
                <a:spcPts val="600"/>
              </a:spcBef>
            </a:pPr>
            <a:r>
              <a:rPr lang="fr-FR" sz="1000" dirty="0"/>
              <a:t>Prix : 4200 environ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B52533D-3749-B71F-9FCE-05330D08E470}"/>
              </a:ext>
            </a:extLst>
          </p:cNvPr>
          <p:cNvSpPr txBox="1"/>
          <p:nvPr/>
        </p:nvSpPr>
        <p:spPr>
          <a:xfrm>
            <a:off x="7840595" y="4027216"/>
            <a:ext cx="2520666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00" dirty="0"/>
              <a:t>Dimension : 6,20 m x 2,45 m</a:t>
            </a:r>
          </a:p>
          <a:p>
            <a:pPr>
              <a:spcBef>
                <a:spcPts val="600"/>
              </a:spcBef>
            </a:pPr>
            <a:r>
              <a:rPr lang="fr-FR" sz="1000" dirty="0"/>
              <a:t>Tirant d’eau : 0,45 à 1,45 m</a:t>
            </a:r>
          </a:p>
          <a:p>
            <a:pPr>
              <a:spcBef>
                <a:spcPts val="600"/>
              </a:spcBef>
            </a:pPr>
            <a:r>
              <a:rPr lang="fr-FR" sz="1000" dirty="0"/>
              <a:t>Hauteur du mat : </a:t>
            </a: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Type de gréement : Sloop fractionné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Moteur si volonté : 4 à 6cv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Surface de la Grand-voile : 11,8 m²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Surface voile d'avant : 10,5 m²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Surface spi symétrique :</a:t>
            </a:r>
            <a:endParaRPr lang="fr-FR" sz="1000" dirty="0"/>
          </a:p>
          <a:p>
            <a:pPr>
              <a:spcBef>
                <a:spcPts val="600"/>
              </a:spcBef>
            </a:pPr>
            <a:r>
              <a:rPr lang="fr-FR" sz="1000" dirty="0"/>
              <a:t>Poids : 750 kg</a:t>
            </a:r>
          </a:p>
          <a:p>
            <a:pPr>
              <a:spcBef>
                <a:spcPts val="600"/>
              </a:spcBef>
            </a:pPr>
            <a:r>
              <a:rPr lang="fr-FR" sz="1000" dirty="0"/>
              <a:t>Prix : 4000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1DB6648-5BAD-32BF-3038-BF171F75D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r="2969"/>
          <a:stretch/>
        </p:blipFill>
        <p:spPr>
          <a:xfrm>
            <a:off x="266948" y="4027216"/>
            <a:ext cx="3283526" cy="232904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BF8D312-458A-7519-1E8B-2EB139DDB10A}"/>
              </a:ext>
            </a:extLst>
          </p:cNvPr>
          <p:cNvSpPr txBox="1"/>
          <p:nvPr/>
        </p:nvSpPr>
        <p:spPr>
          <a:xfrm>
            <a:off x="4529853" y="166811"/>
            <a:ext cx="3132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Voilier – Moins de 7m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3A982EE-107D-ACD7-B9AA-3CE775AD9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2674" y="1187146"/>
            <a:ext cx="1737690" cy="245609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FF0CCA5-1220-8864-2C25-93401279AE87}"/>
              </a:ext>
            </a:extLst>
          </p:cNvPr>
          <p:cNvSpPr txBox="1"/>
          <p:nvPr/>
        </p:nvSpPr>
        <p:spPr>
          <a:xfrm>
            <a:off x="310737" y="3643244"/>
            <a:ext cx="2059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Start 6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3B25A58-15E9-F889-5636-4A9D384C381F}"/>
              </a:ext>
            </a:extLst>
          </p:cNvPr>
          <p:cNvSpPr txBox="1"/>
          <p:nvPr/>
        </p:nvSpPr>
        <p:spPr>
          <a:xfrm>
            <a:off x="267195" y="854031"/>
            <a:ext cx="2059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Dufour T6</a:t>
            </a:r>
          </a:p>
        </p:txBody>
      </p:sp>
      <p:pic>
        <p:nvPicPr>
          <p:cNvPr id="8" name="Image 7" descr="Une image contenant bateau, plein air, ciel, eau&#10;&#10;Description générée automatiquement">
            <a:extLst>
              <a:ext uri="{FF2B5EF4-FFF2-40B4-BE49-F238E27FC236}">
                <a16:creationId xmlns:a16="http://schemas.microsoft.com/office/drawing/2014/main" id="{FC941E62-C420-823C-7FAD-E2077359A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21" y="4027216"/>
            <a:ext cx="3336946" cy="237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89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7E67D53-3CDC-29C4-8AF5-319F2FE05943}"/>
              </a:ext>
            </a:extLst>
          </p:cNvPr>
          <p:cNvSpPr txBox="1"/>
          <p:nvPr/>
        </p:nvSpPr>
        <p:spPr>
          <a:xfrm>
            <a:off x="4166579" y="1238002"/>
            <a:ext cx="2726075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00" dirty="0"/>
              <a:t>Dimension : 5,50 m x 2,42 m</a:t>
            </a:r>
          </a:p>
          <a:p>
            <a:pPr>
              <a:spcBef>
                <a:spcPts val="600"/>
              </a:spcBef>
            </a:pPr>
            <a:r>
              <a:rPr lang="fr-FR" sz="1000" dirty="0"/>
              <a:t>Tirant d’eau : 0,20 à 1,15 m – dérive pivotante</a:t>
            </a:r>
          </a:p>
          <a:p>
            <a:pPr>
              <a:spcBef>
                <a:spcPts val="600"/>
              </a:spcBef>
            </a:pPr>
            <a:r>
              <a:rPr lang="fr-FR" sz="1000" dirty="0"/>
              <a:t>Hauteur du mat : 8,50m</a:t>
            </a: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Type de gréement : Sloop fractionné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Surface de voilure au près : 19 m²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Surface de la Grand-voile : 12 m²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Surface voile d'avant : 6.60 m²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Surface spi symétrique : 18.50 m²</a:t>
            </a:r>
            <a:endParaRPr lang="fr-FR" sz="1000" dirty="0"/>
          </a:p>
          <a:p>
            <a:pPr>
              <a:spcBef>
                <a:spcPts val="600"/>
              </a:spcBef>
            </a:pPr>
            <a:r>
              <a:rPr lang="fr-FR" sz="1000" dirty="0"/>
              <a:t>Poids : 600 kg</a:t>
            </a:r>
          </a:p>
          <a:p>
            <a:pPr>
              <a:spcBef>
                <a:spcPts val="600"/>
              </a:spcBef>
            </a:pPr>
            <a:r>
              <a:rPr lang="fr-FR" sz="1000" dirty="0"/>
              <a:t>Prix : ?</a:t>
            </a:r>
          </a:p>
        </p:txBody>
      </p:sp>
      <p:pic>
        <p:nvPicPr>
          <p:cNvPr id="6" name="Image 5" descr="Une image contenant bateau, embarcation, eau, transport&#10;&#10;Description générée automatiquement">
            <a:extLst>
              <a:ext uri="{FF2B5EF4-FFF2-40B4-BE49-F238E27FC236}">
                <a16:creationId xmlns:a16="http://schemas.microsoft.com/office/drawing/2014/main" id="{A9BF0EBF-0EB3-6DE2-E093-B9AA88371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95" y="1238002"/>
            <a:ext cx="3500151" cy="232904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2F6E5B6-321D-BC95-5DE3-3FBD95265E1D}"/>
              </a:ext>
            </a:extLst>
          </p:cNvPr>
          <p:cNvSpPr txBox="1"/>
          <p:nvPr/>
        </p:nvSpPr>
        <p:spPr>
          <a:xfrm>
            <a:off x="267195" y="907576"/>
            <a:ext cx="2059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trike="sngStrike" dirty="0" err="1"/>
              <a:t>Microsail</a:t>
            </a:r>
            <a:endParaRPr lang="fr-FR" sz="1400" strike="sngStrike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8D90E9F-DD3C-F64E-1633-E7E7A2027CEC}"/>
              </a:ext>
            </a:extLst>
          </p:cNvPr>
          <p:cNvSpPr txBox="1"/>
          <p:nvPr/>
        </p:nvSpPr>
        <p:spPr>
          <a:xfrm>
            <a:off x="7889494" y="4037022"/>
            <a:ext cx="2768611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00" dirty="0"/>
              <a:t>Dimension : 6,80 m x 2,5 m (voir 2,42m)</a:t>
            </a:r>
          </a:p>
          <a:p>
            <a:pPr>
              <a:spcBef>
                <a:spcPts val="600"/>
              </a:spcBef>
            </a:pPr>
            <a:r>
              <a:rPr lang="fr-FR" sz="1000" dirty="0"/>
              <a:t>Tirant d’eau : 0,42 à 1,44m – dérive pivotante</a:t>
            </a:r>
          </a:p>
          <a:p>
            <a:pPr>
              <a:spcBef>
                <a:spcPts val="600"/>
              </a:spcBef>
            </a:pPr>
            <a:r>
              <a:rPr lang="fr-FR" sz="1000" dirty="0"/>
              <a:t>Hauteur du mat : ?</a:t>
            </a: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Type de gréement : Sloop fractionné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Moteur si volonté : 6 à 8cv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Surface de la Grand-voile : 12 m²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Surface voile d'avant : 13 m²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Surface spi symétrique : </a:t>
            </a:r>
            <a:r>
              <a:rPr lang="fr-FR" sz="1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29,5</a:t>
            </a: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0 m²</a:t>
            </a:r>
            <a:endParaRPr lang="fr-FR" sz="1000" dirty="0"/>
          </a:p>
          <a:p>
            <a:pPr>
              <a:spcBef>
                <a:spcPts val="600"/>
              </a:spcBef>
            </a:pPr>
            <a:r>
              <a:rPr lang="fr-FR" sz="1000" dirty="0"/>
              <a:t>Poids : 1400 kg</a:t>
            </a:r>
          </a:p>
          <a:p>
            <a:pPr>
              <a:spcBef>
                <a:spcPts val="600"/>
              </a:spcBef>
            </a:pPr>
            <a:r>
              <a:rPr lang="fr-FR" sz="1000" dirty="0"/>
              <a:t>Prix : 3000-4000 + réparation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CF8C1A-BF67-DBDE-ACCE-8D879672E326}"/>
              </a:ext>
            </a:extLst>
          </p:cNvPr>
          <p:cNvSpPr txBox="1"/>
          <p:nvPr/>
        </p:nvSpPr>
        <p:spPr>
          <a:xfrm>
            <a:off x="267195" y="3643245"/>
            <a:ext cx="2059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Jouët</a:t>
            </a:r>
            <a:r>
              <a:rPr lang="fr-FR" sz="1400" dirty="0"/>
              <a:t> 680</a:t>
            </a:r>
          </a:p>
        </p:txBody>
      </p:sp>
      <p:pic>
        <p:nvPicPr>
          <p:cNvPr id="13" name="Image 12" descr="Une image contenant ciel, plein air, arbre, route&#10;&#10;Description générée automatiquement">
            <a:extLst>
              <a:ext uri="{FF2B5EF4-FFF2-40B4-BE49-F238E27FC236}">
                <a16:creationId xmlns:a16="http://schemas.microsoft.com/office/drawing/2014/main" id="{7EB6F330-744A-E9E5-8981-13BF835D05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01"/>
          <a:stretch/>
        </p:blipFill>
        <p:spPr>
          <a:xfrm>
            <a:off x="267413" y="4106428"/>
            <a:ext cx="3499934" cy="2134056"/>
          </a:xfrm>
          <a:prstGeom prst="rect">
            <a:avLst/>
          </a:prstGeom>
        </p:spPr>
      </p:pic>
      <p:pic>
        <p:nvPicPr>
          <p:cNvPr id="15" name="Image 14" descr="Une image contenant bateau, eau, plein air, ciel&#10;&#10;Description générée automatiquement">
            <a:extLst>
              <a:ext uri="{FF2B5EF4-FFF2-40B4-BE49-F238E27FC236}">
                <a16:creationId xmlns:a16="http://schemas.microsoft.com/office/drawing/2014/main" id="{327EED6C-FB74-311C-F931-4DC2B959D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79" y="4106428"/>
            <a:ext cx="3195387" cy="213188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0538A24-5854-0F74-AB3B-AEE985E979D1}"/>
              </a:ext>
            </a:extLst>
          </p:cNvPr>
          <p:cNvSpPr txBox="1"/>
          <p:nvPr/>
        </p:nvSpPr>
        <p:spPr>
          <a:xfrm>
            <a:off x="4529853" y="166811"/>
            <a:ext cx="3132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Voilier – Moins de 7m</a:t>
            </a:r>
          </a:p>
        </p:txBody>
      </p:sp>
    </p:spTree>
    <p:extLst>
      <p:ext uri="{BB962C8B-B14F-4D97-AF65-F5344CB8AC3E}">
        <p14:creationId xmlns:p14="http://schemas.microsoft.com/office/powerpoint/2010/main" val="30900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EDAD142-6F2E-3121-FFD0-F42A87D78D65}"/>
              </a:ext>
            </a:extLst>
          </p:cNvPr>
          <p:cNvSpPr txBox="1"/>
          <p:nvPr/>
        </p:nvSpPr>
        <p:spPr>
          <a:xfrm>
            <a:off x="3957364" y="1265671"/>
            <a:ext cx="2726075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00" dirty="0"/>
              <a:t>Dimension : 4,60 x 1,83 m (diffèrent modèle)</a:t>
            </a:r>
          </a:p>
          <a:p>
            <a:pPr>
              <a:spcBef>
                <a:spcPts val="600"/>
              </a:spcBef>
            </a:pPr>
            <a:r>
              <a:rPr lang="fr-FR" sz="1000" dirty="0"/>
              <a:t>Tirant d’eau : 0,23 à 1,17 m – dérive pivotante</a:t>
            </a:r>
          </a:p>
          <a:p>
            <a:pPr>
              <a:spcBef>
                <a:spcPts val="600"/>
              </a:spcBef>
            </a:pPr>
            <a:r>
              <a:rPr lang="fr-FR" sz="1000" dirty="0"/>
              <a:t>Hauteur du mat : ?</a:t>
            </a: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Type de gréement : sloop fractionné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Moteur si volonté : ?</a:t>
            </a: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Surface de la Grand-voile : </a:t>
            </a:r>
            <a:r>
              <a:rPr lang="fr-FR" sz="1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m²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Surface voile d'avant : 3 m²</a:t>
            </a: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Surface spi symétrique : 15 m²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fr-FR" sz="1000" dirty="0"/>
              <a:t>Poids : 210 kg pour version bois</a:t>
            </a:r>
          </a:p>
          <a:p>
            <a:pPr>
              <a:spcBef>
                <a:spcPts val="600"/>
              </a:spcBef>
            </a:pPr>
            <a:r>
              <a:rPr lang="fr-FR" sz="1000" dirty="0"/>
              <a:t>Prix : 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B52533D-3749-B71F-9FCE-05330D08E470}"/>
              </a:ext>
            </a:extLst>
          </p:cNvPr>
          <p:cNvSpPr txBox="1"/>
          <p:nvPr/>
        </p:nvSpPr>
        <p:spPr>
          <a:xfrm>
            <a:off x="3957363" y="4098468"/>
            <a:ext cx="3191581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00" dirty="0"/>
              <a:t>Dimension : 6,09 m x 2,37 m</a:t>
            </a:r>
          </a:p>
          <a:p>
            <a:pPr>
              <a:spcBef>
                <a:spcPts val="600"/>
              </a:spcBef>
            </a:pPr>
            <a:r>
              <a:rPr lang="fr-FR" sz="1000" dirty="0"/>
              <a:t>Tirant d’eau : 0,25 à 1,10 m – dérive pivotante</a:t>
            </a:r>
          </a:p>
          <a:p>
            <a:pPr>
              <a:spcBef>
                <a:spcPts val="600"/>
              </a:spcBef>
            </a:pPr>
            <a:r>
              <a:rPr lang="fr-FR" sz="1000" dirty="0"/>
              <a:t>Hauteur du mat : 8,24m</a:t>
            </a: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Type de gréement : Sloop fractionné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Moteur si volonté : </a:t>
            </a:r>
            <a:r>
              <a:rPr lang="fr-FR" sz="1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cv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Surface de la Grand-voile : 12 m²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Surface voile d'avant : 9 m²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Surface spi symétrique : </a:t>
            </a:r>
            <a:r>
              <a:rPr lang="fr-FR" sz="1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fr-F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.00 m²</a:t>
            </a:r>
            <a:endParaRPr lang="fr-FR" sz="1000" dirty="0"/>
          </a:p>
          <a:p>
            <a:pPr>
              <a:spcBef>
                <a:spcPts val="600"/>
              </a:spcBef>
            </a:pPr>
            <a:r>
              <a:rPr lang="fr-FR" sz="1000" dirty="0"/>
              <a:t>Poids : 900 kg</a:t>
            </a:r>
          </a:p>
          <a:p>
            <a:pPr>
              <a:spcBef>
                <a:spcPts val="600"/>
              </a:spcBef>
            </a:pPr>
            <a:r>
              <a:rPr lang="fr-FR" sz="1000" dirty="0"/>
              <a:t>Prix : 6900 à 10000 euros </a:t>
            </a:r>
            <a:r>
              <a:rPr lang="fr-FR" sz="1000" dirty="0" err="1"/>
              <a:t>leboncoin</a:t>
            </a:r>
            <a:endParaRPr lang="fr-FR" sz="1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BF8D312-458A-7519-1E8B-2EB139DDB10A}"/>
              </a:ext>
            </a:extLst>
          </p:cNvPr>
          <p:cNvSpPr txBox="1"/>
          <p:nvPr/>
        </p:nvSpPr>
        <p:spPr>
          <a:xfrm>
            <a:off x="4529853" y="166811"/>
            <a:ext cx="3132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Voilier – Moins de 7m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FF0CCA5-1220-8864-2C25-93401279AE87}"/>
              </a:ext>
            </a:extLst>
          </p:cNvPr>
          <p:cNvSpPr txBox="1"/>
          <p:nvPr/>
        </p:nvSpPr>
        <p:spPr>
          <a:xfrm>
            <a:off x="266949" y="3802745"/>
            <a:ext cx="2671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0" dirty="0">
                <a:effectLst/>
                <a:latin typeface="open sans" panose="020B0606030504020204" pitchFamily="34" charset="0"/>
              </a:rPr>
              <a:t>Blue Djinn </a:t>
            </a:r>
            <a:r>
              <a:rPr lang="fr-FR" sz="1050" b="0" i="0" dirty="0">
                <a:effectLst/>
                <a:latin typeface="open sans" panose="020B0606030504020204" pitchFamily="34" charset="0"/>
              </a:rPr>
              <a:t>par B2 Marine</a:t>
            </a:r>
            <a:endParaRPr lang="fr-FR" sz="1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3B25A58-15E9-F889-5636-4A9D384C381F}"/>
              </a:ext>
            </a:extLst>
          </p:cNvPr>
          <p:cNvSpPr txBox="1"/>
          <p:nvPr/>
        </p:nvSpPr>
        <p:spPr>
          <a:xfrm>
            <a:off x="238800" y="854416"/>
            <a:ext cx="2059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Caravelle</a:t>
            </a:r>
          </a:p>
        </p:txBody>
      </p:sp>
      <p:pic>
        <p:nvPicPr>
          <p:cNvPr id="8" name="Image 7" descr="Une image contenant eau, ciel, plein air, bateau&#10;&#10;Description générée automatiquement">
            <a:extLst>
              <a:ext uri="{FF2B5EF4-FFF2-40B4-BE49-F238E27FC236}">
                <a16:creationId xmlns:a16="http://schemas.microsoft.com/office/drawing/2014/main" id="{C356EE8B-DFBD-8603-A736-0D6C5ED06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49" y="1265671"/>
            <a:ext cx="3105644" cy="2348006"/>
          </a:xfrm>
          <a:prstGeom prst="rect">
            <a:avLst/>
          </a:prstGeom>
        </p:spPr>
      </p:pic>
      <p:pic>
        <p:nvPicPr>
          <p:cNvPr id="14" name="Image 13" descr="Une image contenant ciel, bateau, eau, embarcation&#10;&#10;Description générée automatiquement">
            <a:extLst>
              <a:ext uri="{FF2B5EF4-FFF2-40B4-BE49-F238E27FC236}">
                <a16:creationId xmlns:a16="http://schemas.microsoft.com/office/drawing/2014/main" id="{9D344DE2-4085-BC7D-F510-DF13BBFE8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49" y="4176832"/>
            <a:ext cx="3105644" cy="20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864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584</Words>
  <Application>Microsoft Office PowerPoint</Application>
  <PresentationFormat>Grand écran</PresentationFormat>
  <Paragraphs>98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open sans</vt:lpstr>
      <vt:lpstr>Thème Office</vt:lpstr>
      <vt:lpstr>SELECTION BATEAUX 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CAMERON Fabien</dc:creator>
  <cp:lastModifiedBy>CAMERON Fabien</cp:lastModifiedBy>
  <cp:revision>11</cp:revision>
  <dcterms:created xsi:type="dcterms:W3CDTF">2023-03-06T11:32:44Z</dcterms:created>
  <dcterms:modified xsi:type="dcterms:W3CDTF">2023-03-21T07:07:04Z</dcterms:modified>
</cp:coreProperties>
</file>